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1" r:id="rId13"/>
    <p:sldId id="268" r:id="rId14"/>
    <p:sldId id="269" r:id="rId15"/>
    <p:sldId id="273" r:id="rId16"/>
    <p:sldId id="272" r:id="rId17"/>
    <p:sldId id="270" r:id="rId18"/>
    <p:sldId id="280" r:id="rId19"/>
    <p:sldId id="274" r:id="rId20"/>
    <p:sldId id="283" r:id="rId21"/>
    <p:sldId id="275" r:id="rId22"/>
    <p:sldId id="276" r:id="rId23"/>
    <p:sldId id="284" r:id="rId24"/>
    <p:sldId id="277" r:id="rId25"/>
    <p:sldId id="279" r:id="rId26"/>
    <p:sldId id="278" r:id="rId27"/>
    <p:sldId id="282" r:id="rId28"/>
    <p:sldId id="281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726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w3schools.com/js/js_object_definition.asp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w3schools.com/js/js_functions.as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3resource.com/javascript-exercises/" TargetMode="External"/><Relationship Id="rId5" Type="http://schemas.openxmlformats.org/officeDocument/2006/relationships/hyperlink" Target="https://www.tutorialspoint.com/javascript/javascript_switch_case.htm" TargetMode="External"/><Relationship Id="rId4" Type="http://schemas.openxmlformats.org/officeDocument/2006/relationships/hyperlink" Target="https://contactmentor.com/js-function-exercises-solution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1" r="20015"/>
          <a:stretch/>
        </p:blipFill>
        <p:spPr>
          <a:xfrm>
            <a:off x="4795283" y="0"/>
            <a:ext cx="4348717" cy="5086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742950"/>
            <a:ext cx="4343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Conceptual session on</a:t>
            </a:r>
          </a:p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Functions, Objects &amp; Apply </a:t>
            </a:r>
            <a:r>
              <a:rPr lang="en-US" sz="3200" b="1" dirty="0" smtClean="0">
                <a:solidFill>
                  <a:srgbClr val="0070C0"/>
                </a:solidFill>
              </a:rPr>
              <a:t>JavaScript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367" y="424815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Cambria Math" pitchFamily="18" charset="0"/>
              </a:rPr>
              <a:t>Fahim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Cambria Math" pitchFamily="18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Cambria Math" pitchFamily="18" charset="0"/>
              </a:rPr>
              <a:t>Ahammed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Cambria Math" pitchFamily="18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itchFamily="34" charset="0"/>
                <a:ea typeface="Cambria Math" pitchFamily="18" charset="0"/>
              </a:rPr>
              <a:t>Firoz</a:t>
            </a: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" pitchFamily="34" charset="0"/>
              <a:ea typeface="Cambria Math" pitchFamily="18" charset="0"/>
            </a:endParaRPr>
          </a:p>
          <a:p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itchFamily="34" charset="0"/>
                <a:ea typeface="Cambria Math" pitchFamily="18" charset="0"/>
              </a:rPr>
              <a:t>Web Instructor, Programming Hero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Bahnschrift" pitchFamily="34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Exersice-1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704" y="1105117"/>
            <a:ext cx="749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to check odd or even number.</a:t>
            </a:r>
          </a:p>
          <a:p>
            <a:r>
              <a:rPr lang="en-US" dirty="0" smtClean="0"/>
              <a:t>You need to do it in 2 ways- </a:t>
            </a:r>
            <a:r>
              <a:rPr lang="en-US" b="1" dirty="0" smtClean="0"/>
              <a:t>has return </a:t>
            </a:r>
            <a:r>
              <a:rPr lang="en-US" dirty="0" smtClean="0"/>
              <a:t>and </a:t>
            </a:r>
            <a:r>
              <a:rPr lang="en-US" b="1" dirty="0" smtClean="0"/>
              <a:t>no return.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8658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Even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Odd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Even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Exersice-2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704" y="1105117"/>
            <a:ext cx="749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which will take 3 integers and return the largest number.</a:t>
            </a:r>
          </a:p>
          <a:p>
            <a:r>
              <a:rPr lang="en-US" dirty="0" smtClean="0"/>
              <a:t>You need to do it in 2 ways- </a:t>
            </a:r>
            <a:r>
              <a:rPr lang="en-US" b="1" dirty="0" smtClean="0"/>
              <a:t>has return </a:t>
            </a:r>
            <a:r>
              <a:rPr lang="en-US" dirty="0" smtClean="0"/>
              <a:t>and </a:t>
            </a:r>
            <a:r>
              <a:rPr lang="en-US" b="1" dirty="0" smtClean="0"/>
              <a:t>no return.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484125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2, 3, 1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2, 5, 7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6, 5, 8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Let &amp; </a:t>
            </a:r>
            <a:r>
              <a:rPr lang="en-US" sz="3200" b="1" dirty="0" err="1" smtClean="0">
                <a:solidFill>
                  <a:srgbClr val="0070C0"/>
                </a:solidFill>
              </a:rPr>
              <a:t>Const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438" y="1308367"/>
            <a:ext cx="3886200" cy="258532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‘let’ </a:t>
            </a:r>
            <a:r>
              <a:rPr lang="en-US" dirty="0" smtClean="0"/>
              <a:t>is a signal that variable may be reassigned.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let x = 30;</a:t>
            </a:r>
          </a:p>
          <a:p>
            <a:pPr lvl="1"/>
            <a:r>
              <a:rPr lang="en-US" dirty="0" smtClean="0"/>
              <a:t>x = 50;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let age = 21;</a:t>
            </a:r>
          </a:p>
          <a:p>
            <a:pPr lvl="1"/>
            <a:r>
              <a:rPr lang="en-US" dirty="0" smtClean="0"/>
              <a:t>age = age+1;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04537" y="1298093"/>
            <a:ext cx="3886200" cy="258532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‘</a:t>
            </a:r>
            <a:r>
              <a:rPr lang="en-US" b="1" i="1" dirty="0" err="1" smtClean="0">
                <a:solidFill>
                  <a:srgbClr val="0070C0"/>
                </a:solidFill>
              </a:rPr>
              <a:t>const</a:t>
            </a:r>
            <a:r>
              <a:rPr lang="en-US" b="1" i="1" dirty="0" smtClean="0">
                <a:solidFill>
                  <a:srgbClr val="0070C0"/>
                </a:solidFill>
              </a:rPr>
              <a:t>’ </a:t>
            </a:r>
            <a:r>
              <a:rPr lang="en-US" dirty="0" smtClean="0"/>
              <a:t>means that the identifier can’t be reassigned.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x = 30;</a:t>
            </a:r>
          </a:p>
          <a:p>
            <a:pPr lvl="1"/>
            <a:r>
              <a:rPr lang="en-US" dirty="0" smtClean="0"/>
              <a:t>x = 50;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age = 21;</a:t>
            </a:r>
          </a:p>
          <a:p>
            <a:pPr lvl="1"/>
            <a:r>
              <a:rPr lang="en-US" dirty="0" smtClean="0"/>
              <a:t>age = age+1;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029200" y="2856002"/>
            <a:ext cx="838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29200" y="3694202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en-US" sz="3200" b="1" dirty="0" smtClean="0">
                <a:solidFill>
                  <a:srgbClr val="0070C0"/>
                </a:solidFill>
              </a:rPr>
              <a:t>Objects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704" y="1105117"/>
            <a:ext cx="749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JavaScript, almost </a:t>
            </a:r>
            <a:r>
              <a:rPr lang="en-US" dirty="0" smtClean="0">
                <a:solidFill>
                  <a:srgbClr val="0070C0"/>
                </a:solidFill>
              </a:rPr>
              <a:t>“everything” </a:t>
            </a:r>
            <a:r>
              <a:rPr lang="en-US" dirty="0" smtClean="0"/>
              <a:t>is an object.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70170"/>
            <a:ext cx="3445996" cy="1632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4222" y="222154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brand = Tesla</a:t>
            </a:r>
          </a:p>
          <a:p>
            <a:r>
              <a:rPr lang="en-US" dirty="0" smtClean="0"/>
              <a:t>model = 3</a:t>
            </a:r>
          </a:p>
          <a:p>
            <a:r>
              <a:rPr lang="en-US" dirty="0" smtClean="0"/>
              <a:t>weight = 980kg</a:t>
            </a:r>
          </a:p>
          <a:p>
            <a:r>
              <a:rPr lang="en-US" dirty="0" smtClean="0"/>
              <a:t>seating = 5 Adults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1592" y="2221540"/>
            <a:ext cx="1213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start()</a:t>
            </a:r>
          </a:p>
          <a:p>
            <a:r>
              <a:rPr lang="en-US" dirty="0" smtClean="0"/>
              <a:t>drive()</a:t>
            </a:r>
          </a:p>
          <a:p>
            <a:r>
              <a:rPr lang="en-US" dirty="0" smtClean="0"/>
              <a:t>break()</a:t>
            </a:r>
          </a:p>
          <a:p>
            <a:r>
              <a:rPr lang="en-US" dirty="0" smtClean="0"/>
              <a:t>stop()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34274" y="3833396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Object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74222" y="378698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Properties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800" y="3802209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Methods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en-US" sz="3200" b="1" dirty="0" smtClean="0">
                <a:solidFill>
                  <a:srgbClr val="0070C0"/>
                </a:solidFill>
              </a:rPr>
              <a:t>Objects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0148" y="2167176"/>
            <a:ext cx="74924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 code assigns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many values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(Tesla, 3, 980kg) to a variable named </a:t>
            </a:r>
            <a:r>
              <a:rPr lang="en-US" b="1" dirty="0" smtClean="0">
                <a:solidFill>
                  <a:srgbClr val="0070C0"/>
                </a:solidFill>
              </a:rPr>
              <a:t>car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err="1" smtClean="0">
                <a:solidFill>
                  <a:srgbClr val="00B0F0"/>
                </a:solidFill>
              </a:rPr>
              <a:t>var</a:t>
            </a:r>
            <a:r>
              <a:rPr lang="en-US" dirty="0" smtClean="0"/>
              <a:t> car = { brand: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‘Tesla’</a:t>
            </a:r>
            <a:r>
              <a:rPr lang="en-US" dirty="0" smtClean="0"/>
              <a:t>, model: 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dirty="0" smtClean="0"/>
              <a:t>, weight: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‘980kg’</a:t>
            </a:r>
            <a:r>
              <a:rPr lang="en-US" dirty="0" smtClean="0"/>
              <a:t>, seating: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‘5 Adults’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7030A0"/>
                </a:solidFill>
              </a:rPr>
              <a:t>start</a:t>
            </a:r>
            <a:r>
              <a:rPr lang="en-US" dirty="0" smtClean="0"/>
              <a:t>()}; 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5592" y="1211818"/>
            <a:ext cx="760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Objects are variables too. But objects can contain many values.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8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Array </a:t>
            </a:r>
            <a:r>
              <a:rPr 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Object</a:t>
            </a:r>
            <a:endParaRPr lang="en-US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455963"/>
              </p:ext>
            </p:extLst>
          </p:nvPr>
        </p:nvGraphicFramePr>
        <p:xfrm>
          <a:off x="672102" y="1200150"/>
          <a:ext cx="7862298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1149"/>
                <a:gridCol w="393114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sz="2400" dirty="0" err="1" smtClean="0"/>
                        <a:t>const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arr</a:t>
                      </a:r>
                      <a:r>
                        <a:rPr lang="en-US" sz="2400" dirty="0" smtClean="0"/>
                        <a:t> = [ 1, 3, 23, 56, 89 ];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  <a:p>
                      <a:endParaRPr lang="en-US" sz="1000" dirty="0" smtClean="0"/>
                    </a:p>
                    <a:p>
                      <a:endParaRPr lang="en-US" sz="1600" dirty="0" smtClean="0"/>
                    </a:p>
                    <a:p>
                      <a:endParaRPr lang="en-US" sz="1000" dirty="0" smtClean="0"/>
                    </a:p>
                    <a:p>
                      <a:endParaRPr lang="en-US" sz="1050" dirty="0" smtClean="0"/>
                    </a:p>
                    <a:p>
                      <a:r>
                        <a:rPr lang="en-US" sz="2400" dirty="0" err="1" smtClean="0"/>
                        <a:t>const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obj</a:t>
                      </a:r>
                      <a:r>
                        <a:rPr lang="en-US" sz="2400" baseline="0" dirty="0" smtClean="0"/>
                        <a:t> = { name: “Laptop”, brand: “Apple”, price: 12000 }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02778" y="2724150"/>
            <a:ext cx="1524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55896" y="2713876"/>
            <a:ext cx="1524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0" y="2475644"/>
            <a:ext cx="1524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15046" y="2835881"/>
            <a:ext cx="1524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5178" y="2724150"/>
            <a:ext cx="1900718" cy="370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48400" y="2506466"/>
            <a:ext cx="2042846" cy="370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48200" y="2856644"/>
            <a:ext cx="3566846" cy="370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48200" y="2835881"/>
            <a:ext cx="914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62600" y="2835881"/>
            <a:ext cx="990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Exersice-3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704" y="1105117"/>
            <a:ext cx="749243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program to find the total price of those product object.</a:t>
            </a:r>
          </a:p>
          <a:p>
            <a:endParaRPr lang="en-US" sz="900" dirty="0" smtClean="0"/>
          </a:p>
          <a:p>
            <a:r>
              <a:rPr lang="en-US" b="1" dirty="0" smtClean="0"/>
              <a:t>{ name: “Laptop”, color: “black” , price: 12000 }</a:t>
            </a:r>
          </a:p>
          <a:p>
            <a:r>
              <a:rPr lang="en-US" b="1" dirty="0"/>
              <a:t>{ name: </a:t>
            </a:r>
            <a:r>
              <a:rPr lang="en-US" b="1" dirty="0" smtClean="0"/>
              <a:t>“Monitor”, color: “gray” </a:t>
            </a:r>
            <a:r>
              <a:rPr lang="en-US" b="1" dirty="0"/>
              <a:t>, price: 5</a:t>
            </a:r>
            <a:r>
              <a:rPr lang="en-US" b="1" dirty="0" smtClean="0"/>
              <a:t>000 }</a:t>
            </a:r>
            <a:endParaRPr lang="en-US" b="1" dirty="0"/>
          </a:p>
          <a:p>
            <a:r>
              <a:rPr lang="en-US" b="1" dirty="0"/>
              <a:t>{ name: </a:t>
            </a:r>
            <a:r>
              <a:rPr lang="en-US" b="1" dirty="0" smtClean="0"/>
              <a:t>“Mobile”, color: “black” </a:t>
            </a:r>
            <a:r>
              <a:rPr lang="en-US" b="1" dirty="0"/>
              <a:t>, price: </a:t>
            </a:r>
            <a:r>
              <a:rPr lang="en-US" b="1" dirty="0" smtClean="0"/>
              <a:t>2500 }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Switch-</a:t>
            </a:r>
            <a:r>
              <a:rPr lang="en-US" sz="3200" b="1" dirty="0" smtClean="0">
                <a:solidFill>
                  <a:srgbClr val="0070C0"/>
                </a:solidFill>
              </a:rPr>
              <a:t>case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67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switch</a:t>
            </a:r>
            <a:r>
              <a:rPr lang="en-US" dirty="0" smtClean="0"/>
              <a:t> statement is used to perform different actions based on different conditions.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1535772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Syntax: 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switch</a:t>
            </a:r>
            <a:r>
              <a:rPr lang="en-GB" dirty="0" smtClean="0"/>
              <a:t> (</a:t>
            </a:r>
            <a:r>
              <a:rPr lang="en-GB" i="1" dirty="0" smtClean="0"/>
              <a:t>expression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  </a:t>
            </a:r>
            <a:r>
              <a:rPr lang="en-GB" dirty="0">
                <a:solidFill>
                  <a:srgbClr val="0070C0"/>
                </a:solidFill>
              </a:rPr>
              <a:t>case</a:t>
            </a:r>
            <a:r>
              <a:rPr lang="en-GB" dirty="0"/>
              <a:t> </a:t>
            </a:r>
            <a:r>
              <a:rPr lang="en-GB" i="1" dirty="0"/>
              <a:t>x</a:t>
            </a:r>
            <a:r>
              <a:rPr lang="en-GB" dirty="0"/>
              <a:t>:</a:t>
            </a:r>
            <a:br>
              <a:rPr lang="en-GB" dirty="0"/>
            </a:br>
            <a:r>
              <a:rPr lang="en-GB" i="1" dirty="0"/>
              <a:t>    </a:t>
            </a:r>
            <a:r>
              <a:rPr lang="en-GB" sz="1600" i="1" dirty="0">
                <a:solidFill>
                  <a:srgbClr val="00B050"/>
                </a:solidFill>
              </a:rPr>
              <a:t>// code block</a:t>
            </a:r>
            <a:br>
              <a:rPr lang="en-GB" sz="1600" i="1" dirty="0">
                <a:solidFill>
                  <a:srgbClr val="00B050"/>
                </a:solidFill>
              </a:rPr>
            </a:br>
            <a:r>
              <a:rPr lang="en-GB" dirty="0"/>
              <a:t>    </a:t>
            </a:r>
            <a:r>
              <a:rPr lang="en-GB" dirty="0">
                <a:solidFill>
                  <a:srgbClr val="0070C0"/>
                </a:solidFill>
              </a:rPr>
              <a:t>break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  </a:t>
            </a:r>
            <a:r>
              <a:rPr lang="en-GB" dirty="0">
                <a:solidFill>
                  <a:srgbClr val="0070C0"/>
                </a:solidFill>
              </a:rPr>
              <a:t>case</a:t>
            </a:r>
            <a:r>
              <a:rPr lang="en-GB" dirty="0"/>
              <a:t> </a:t>
            </a:r>
            <a:r>
              <a:rPr lang="en-GB" i="1" dirty="0"/>
              <a:t>y</a:t>
            </a:r>
            <a:r>
              <a:rPr lang="en-GB" dirty="0"/>
              <a:t>:</a:t>
            </a:r>
            <a:br>
              <a:rPr lang="en-GB" dirty="0"/>
            </a:br>
            <a:r>
              <a:rPr lang="en-GB" i="1" dirty="0"/>
              <a:t>    </a:t>
            </a:r>
            <a:r>
              <a:rPr lang="en-GB" sz="1600" i="1" dirty="0">
                <a:solidFill>
                  <a:srgbClr val="00B050"/>
                </a:solidFill>
              </a:rPr>
              <a:t>// code block</a:t>
            </a:r>
            <a:r>
              <a:rPr lang="en-GB" i="1" dirty="0"/>
              <a:t/>
            </a:r>
            <a:br>
              <a:rPr lang="en-GB" i="1" dirty="0"/>
            </a:br>
            <a:r>
              <a:rPr lang="en-GB" dirty="0"/>
              <a:t>    </a:t>
            </a:r>
            <a:r>
              <a:rPr lang="en-GB" dirty="0">
                <a:solidFill>
                  <a:srgbClr val="0070C0"/>
                </a:solidFill>
              </a:rPr>
              <a:t>break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  </a:t>
            </a:r>
            <a:r>
              <a:rPr lang="en-GB" dirty="0">
                <a:solidFill>
                  <a:srgbClr val="0070C0"/>
                </a:solidFill>
              </a:rPr>
              <a:t>default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    </a:t>
            </a:r>
            <a:r>
              <a:rPr lang="en-GB" sz="1600" dirty="0">
                <a:solidFill>
                  <a:srgbClr val="00B050"/>
                </a:solidFill>
              </a:rPr>
              <a:t>// </a:t>
            </a:r>
            <a:r>
              <a:rPr lang="en-GB" sz="1600" i="1" dirty="0">
                <a:solidFill>
                  <a:srgbClr val="00B050"/>
                </a:solidFill>
              </a:rPr>
              <a:t>code block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}</a:t>
            </a:r>
            <a:endParaRPr lang="en-US" dirty="0"/>
          </a:p>
        </p:txBody>
      </p:sp>
      <p:pic>
        <p:nvPicPr>
          <p:cNvPr id="1026" name="Picture 2" descr="JavaScript - Switch Statement - JavaScript Tuto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468" y="1605980"/>
            <a:ext cx="2405651" cy="30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Problem-1</a:t>
            </a:r>
            <a:endParaRPr lang="en-US" sz="3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34430" y="1053747"/>
                <a:ext cx="774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Write a function that will take a radius of a circle and will return the area of circle.</a:t>
                </a:r>
                <a:r>
                  <a:rPr lang="en-US" b="1" i="1" dirty="0" smtClean="0"/>
                  <a:t> [ Hint: Area of Circle 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/>
                      </a:rPr>
                      <m:t>𝝅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b="1" i="1" dirty="0" smtClean="0"/>
                  <a:t>]</a:t>
                </a:r>
                <a:endParaRPr lang="en-US" b="1" i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30" y="1053747"/>
                <a:ext cx="7747570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629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017087"/>
              </p:ext>
            </p:extLst>
          </p:nvPr>
        </p:nvGraphicFramePr>
        <p:xfrm>
          <a:off x="1396430" y="21907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78.54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153.94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28.27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7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Problem-2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430" y="1053747"/>
            <a:ext cx="77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will take </a:t>
            </a:r>
            <a:r>
              <a:rPr lang="en-US" b="1" dirty="0" smtClean="0"/>
              <a:t>feet</a:t>
            </a:r>
            <a:r>
              <a:rPr lang="en-US" dirty="0" smtClean="0"/>
              <a:t> as the input parameter and will convert it into </a:t>
            </a:r>
            <a:r>
              <a:rPr lang="en-US" b="1" dirty="0" smtClean="0"/>
              <a:t>inch</a:t>
            </a:r>
            <a:r>
              <a:rPr lang="en-US" dirty="0" smtClean="0"/>
              <a:t> and will return the result in inch.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588554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671906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 of Contents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9230" y="2790220"/>
            <a:ext cx="2057400" cy="3705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Points for discussion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25074" y="209550"/>
            <a:ext cx="4800600" cy="4724400"/>
          </a:xfrm>
          <a:prstGeom prst="roundRect">
            <a:avLst>
              <a:gd name="adj" fmla="val 34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95800" y="590550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JavaScript Functions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1300864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JavaScript Objects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5800" y="2733246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Object </a:t>
            </a:r>
            <a:r>
              <a:rPr lang="en-US" smtClean="0"/>
              <a:t>VS Array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10356" y="3461004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JavaScript switch case break and default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20630" y="4167352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Apply JS concepts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30904" y="1047750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26622" y="1762662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26622" y="3215592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35186" y="3927084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36896" y="4623158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95800" y="2026050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let</a:t>
            </a:r>
            <a:r>
              <a:rPr lang="en-US" dirty="0" smtClean="0"/>
              <a:t> and </a:t>
            </a:r>
            <a:r>
              <a:rPr lang="en-US" i="1" dirty="0" err="1" smtClean="0"/>
              <a:t>const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526622" y="2487848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56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430" y="1053747"/>
            <a:ext cx="77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takes input the total price of the products you bought and returns the net price calculated according to the discount table below.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820168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Total</a:t>
                      </a:r>
                      <a:r>
                        <a:rPr lang="en-GB" baseline="0" dirty="0" smtClean="0"/>
                        <a:t>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Discount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&gt;=</a:t>
                      </a:r>
                      <a:r>
                        <a:rPr lang="en-GB" baseline="0" dirty="0" smtClean="0"/>
                        <a:t> 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&gt;=</a:t>
                      </a:r>
                      <a:r>
                        <a:rPr lang="en-GB" baseline="0" dirty="0" smtClean="0"/>
                        <a:t> 3000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&gt; 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6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Problem-4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7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will take a year as a input parameter and will check the year is leap year or not.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62613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Leap</a:t>
                      </a:r>
                      <a:r>
                        <a:rPr lang="en-GB" baseline="0" dirty="0" smtClean="0"/>
                        <a:t> Year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Not</a:t>
                      </a:r>
                      <a:r>
                        <a:rPr lang="en-GB" baseline="0" dirty="0" smtClean="0"/>
                        <a:t> Leap Year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Not</a:t>
                      </a:r>
                      <a:r>
                        <a:rPr lang="en-GB" baseline="0" dirty="0" smtClean="0"/>
                        <a:t> Leap Year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Problem-5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7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will take a integer as a input and will return the factorial number for this input. </a:t>
            </a:r>
            <a:r>
              <a:rPr lang="en-US" b="1" i="1" dirty="0" smtClean="0"/>
              <a:t>( using for and while loop )</a:t>
            </a:r>
            <a:endParaRPr lang="en-US" b="1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314025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Factorial of a Number | R Program Example | Learn eTutoria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9"/>
          <a:stretch/>
        </p:blipFill>
        <p:spPr bwMode="auto">
          <a:xfrm>
            <a:off x="1610511" y="1733550"/>
            <a:ext cx="6085689" cy="24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Factorial </a:t>
            </a:r>
            <a:r>
              <a:rPr lang="en-US" sz="3200" b="1" dirty="0" smtClean="0">
                <a:solidFill>
                  <a:srgbClr val="0070C0"/>
                </a:solidFill>
              </a:rPr>
              <a:t>Formula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Problem-6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7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will take an array and will return odd sum and even sum.</a:t>
            </a:r>
            <a:endParaRPr lang="en-US" b="1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12114"/>
              </p:ext>
            </p:extLst>
          </p:nvPr>
        </p:nvGraphicFramePr>
        <p:xfrm>
          <a:off x="1396430" y="241935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[ 3, 5, 8, 4, 25, 12]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Odd</a:t>
                      </a:r>
                      <a:r>
                        <a:rPr lang="en-GB" baseline="0" dirty="0" smtClean="0"/>
                        <a:t> sum = 33, Even sum= 24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5030" y="1276350"/>
            <a:ext cx="59436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0" y="1671906"/>
            <a:ext cx="46482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Do you have any </a:t>
            </a:r>
            <a:r>
              <a:rPr lang="en-US" sz="3600" b="1" dirty="0" smtClean="0">
                <a:solidFill>
                  <a:srgbClr val="0070C0"/>
                </a:solidFill>
                <a:latin typeface="Candara" pitchFamily="34" charset="0"/>
              </a:rPr>
              <a:t>questions?</a:t>
            </a:r>
          </a:p>
          <a:p>
            <a:pPr algn="ctr"/>
            <a:endParaRPr lang="en-US" sz="3200" b="1" dirty="0" smtClean="0">
              <a:solidFill>
                <a:srgbClr val="0070C0"/>
              </a:solidFill>
              <a:latin typeface="Candara" pitchFamily="34" charset="0"/>
            </a:endParaRPr>
          </a:p>
          <a:p>
            <a:pPr algn="ctr"/>
            <a:r>
              <a:rPr 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Send it to me! I hope you learned something new.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Candara" pitchFamily="34" charset="0"/>
            </a:endParaRPr>
          </a:p>
        </p:txBody>
      </p:sp>
      <p:pic>
        <p:nvPicPr>
          <p:cNvPr id="1026" name="Picture 2" descr="Premium Table Lamp 3D Illustration download in PNG, OBJ or Blend forma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571750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swer Icon #194828 - Free Icons Librar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44"/>
          <a:stretch/>
        </p:blipFill>
        <p:spPr bwMode="auto">
          <a:xfrm>
            <a:off x="1371600" y="1082943"/>
            <a:ext cx="792887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8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Practice </a:t>
            </a:r>
            <a:r>
              <a:rPr lang="en-US" sz="3200" b="1" dirty="0" smtClean="0">
                <a:solidFill>
                  <a:srgbClr val="0070C0"/>
                </a:solidFill>
              </a:rPr>
              <a:t>problems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7475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Write a function that will take a number and will check the number is positive or negative.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JavaScript function that accepts a number as a parameter and check the number is prime or not.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function named </a:t>
            </a:r>
            <a:r>
              <a:rPr lang="en-US" b="1" i="1" dirty="0" err="1" smtClean="0">
                <a:solidFill>
                  <a:srgbClr val="0070C0"/>
                </a:solidFill>
              </a:rPr>
              <a:t>findArea</a:t>
            </a:r>
            <a:r>
              <a:rPr lang="en-US" b="1" i="1" dirty="0" smtClean="0">
                <a:solidFill>
                  <a:srgbClr val="0070C0"/>
                </a:solidFill>
              </a:rPr>
              <a:t>() </a:t>
            </a:r>
            <a:r>
              <a:rPr lang="en-US" dirty="0" smtClean="0"/>
              <a:t>that will take base and height of a triangle and will return the area of triangle.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function named </a:t>
            </a:r>
            <a:r>
              <a:rPr lang="en-US" b="1" i="1" dirty="0" err="1" smtClean="0">
                <a:solidFill>
                  <a:srgbClr val="0070C0"/>
                </a:solidFill>
              </a:rPr>
              <a:t>findArea</a:t>
            </a:r>
            <a:r>
              <a:rPr lang="en-US" b="1" i="1" dirty="0" smtClean="0">
                <a:solidFill>
                  <a:srgbClr val="0070C0"/>
                </a:solidFill>
              </a:rPr>
              <a:t>() </a:t>
            </a:r>
            <a:r>
              <a:rPr lang="en-US" dirty="0" smtClean="0"/>
              <a:t>that will take height and width of a rectangle and will return the area of rectangle.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function which will take an integer and will return the square of a number.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function that will taka an array and calculate the sum of odd numbers greater than 10 and less than 50.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369716"/>
            <a:ext cx="2133600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  <a:endParaRPr lang="bn-IN" sz="3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dirty="0"/>
              <a:t>You can follow these links to learn more about functions, objects and problem </a:t>
            </a:r>
            <a:r>
              <a:rPr lang="en-US" sz="1050" dirty="0" smtClean="0"/>
              <a:t>solving</a:t>
            </a:r>
            <a:r>
              <a:rPr lang="bn-IN" sz="1050" dirty="0" smtClean="0"/>
              <a:t>.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886200" y="209550"/>
            <a:ext cx="5039474" cy="4724400"/>
          </a:xfrm>
          <a:prstGeom prst="roundRect">
            <a:avLst>
              <a:gd name="adj" fmla="val 34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14800" y="1226086"/>
            <a:ext cx="4572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www.w3schools.com/js/js_functions.asp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www.w3schools.com/js/js_object_definition.asp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>
                <a:hlinkClick r:id="rId4"/>
              </a:rPr>
              <a:t>https://contactmentor.com/js-function-exercises-solution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www.tutorialspoint.com/javascript/javascript_switch_case.htm</a:t>
            </a:r>
            <a:endParaRPr lang="en-US" sz="1400" dirty="0" smtClean="0"/>
          </a:p>
          <a:p>
            <a:endParaRPr lang="en-US" dirty="0" smtClean="0"/>
          </a:p>
          <a:p>
            <a:r>
              <a:rPr lang="en-US" sz="1400" dirty="0">
                <a:hlinkClick r:id="rId6"/>
              </a:rPr>
              <a:t>https://www.w3resource.com/javascript-exercises</a:t>
            </a:r>
            <a:r>
              <a:rPr lang="en-US" sz="1400" dirty="0" smtClean="0">
                <a:hlinkClick r:id="rId6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pic>
        <p:nvPicPr>
          <p:cNvPr id="2050" name="Picture 2" descr="Image Result For Resources - Resource Png, Transparent Png - kind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590" l="0" r="987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48" y="1474976"/>
            <a:ext cx="1097872" cy="9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66925"/>
            <a:ext cx="4743450" cy="3552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4456" y="1677898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</a:t>
            </a:r>
            <a:r>
              <a:rPr lang="en-US" sz="5400" b="1" dirty="0" smtClean="0"/>
              <a:t> </a:t>
            </a:r>
            <a:r>
              <a:rPr lang="en-US" sz="5400" b="1" dirty="0" smtClean="0">
                <a:solidFill>
                  <a:srgbClr val="0070C0"/>
                </a:solidFill>
              </a:rPr>
              <a:t>you!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89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Functions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35255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JavaScript function is </a:t>
            </a:r>
            <a:r>
              <a:rPr lang="en-US" b="1" dirty="0" smtClean="0">
                <a:solidFill>
                  <a:srgbClr val="0070C0"/>
                </a:solidFill>
              </a:rPr>
              <a:t>a block of code </a:t>
            </a:r>
            <a:r>
              <a:rPr lang="en-US" dirty="0" smtClean="0"/>
              <a:t>that perform a particular task.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4430" y="2237422"/>
            <a:ext cx="7644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 work with functions we need to know 02 (two) things-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Declaring a Function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Calling a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10" y="2114550"/>
            <a:ext cx="2152650" cy="2152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Declaring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 Function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288018"/>
            <a:ext cx="782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syntax to declare a function is-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023722"/>
            <a:ext cx="3911030" cy="1708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endParaRPr lang="en-US" dirty="0" smtClean="0">
              <a:solidFill>
                <a:srgbClr val="7030A0"/>
              </a:solidFill>
            </a:endParaRP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function </a:t>
            </a:r>
            <a:r>
              <a:rPr lang="en-US" sz="2000" dirty="0" err="1" smtClean="0">
                <a:solidFill>
                  <a:srgbClr val="0070C0"/>
                </a:solidFill>
              </a:rPr>
              <a:t>nameOfFunction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9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	// block of code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6315" y="2013448"/>
            <a:ext cx="4140485" cy="16927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// example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function </a:t>
            </a:r>
            <a:r>
              <a:rPr lang="en-US" dirty="0" smtClean="0">
                <a:solidFill>
                  <a:srgbClr val="0070C0"/>
                </a:solidFill>
              </a:rPr>
              <a:t>greet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.log(</a:t>
            </a:r>
            <a:r>
              <a:rPr lang="en-US" dirty="0" smtClean="0">
                <a:solidFill>
                  <a:srgbClr val="00B050"/>
                </a:solidFill>
              </a:rPr>
              <a:t>“Hello everyone”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0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Calling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 Function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198473"/>
            <a:ext cx="7823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above program, we have declared a function named </a:t>
            </a:r>
            <a:r>
              <a:rPr lang="en-US" b="1" dirty="0" smtClean="0">
                <a:solidFill>
                  <a:srgbClr val="0070C0"/>
                </a:solidFill>
                <a:latin typeface="Bahnschrift" pitchFamily="34" charset="0"/>
              </a:rPr>
              <a:t>greet()</a:t>
            </a:r>
            <a:r>
              <a:rPr lang="en-US" dirty="0" smtClean="0"/>
              <a:t>. To use that function, we need to call it.</a:t>
            </a:r>
          </a:p>
          <a:p>
            <a:endParaRPr lang="en-US" dirty="0"/>
          </a:p>
          <a:p>
            <a:r>
              <a:rPr lang="en-US" dirty="0" smtClean="0"/>
              <a:t>Here’s how you can call the above </a:t>
            </a:r>
            <a:r>
              <a:rPr lang="en-US" b="1" dirty="0" smtClean="0">
                <a:solidFill>
                  <a:srgbClr val="0070C0"/>
                </a:solidFill>
                <a:latin typeface="Bahnschrift" pitchFamily="34" charset="0"/>
              </a:rPr>
              <a:t>greet() </a:t>
            </a:r>
            <a:r>
              <a:rPr lang="en-US" dirty="0" smtClean="0"/>
              <a:t>function.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53780" y="2724150"/>
            <a:ext cx="2781300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// calling a function</a:t>
            </a:r>
          </a:p>
          <a:p>
            <a:pPr lvl="1"/>
            <a:r>
              <a:rPr lang="en-US" sz="2400" b="1" dirty="0" smtClean="0">
                <a:solidFill>
                  <a:srgbClr val="0070C0"/>
                </a:solidFill>
              </a:rPr>
              <a:t>greet();</a:t>
            </a:r>
          </a:p>
          <a:p>
            <a:pPr lvl="1"/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4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Working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 a Function in JS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6588" y="1428750"/>
            <a:ext cx="414048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function </a:t>
            </a:r>
            <a:r>
              <a:rPr lang="en-US" dirty="0" smtClean="0">
                <a:solidFill>
                  <a:srgbClr val="0070C0"/>
                </a:solidFill>
              </a:rPr>
              <a:t>greet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.log(</a:t>
            </a:r>
            <a:r>
              <a:rPr lang="en-US" dirty="0" smtClean="0">
                <a:solidFill>
                  <a:srgbClr val="00B050"/>
                </a:solidFill>
              </a:rPr>
              <a:t>“Hello everyone”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greet();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 code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66683" y="1826016"/>
            <a:ext cx="2971800" cy="1244030"/>
            <a:chOff x="3886200" y="2190750"/>
            <a:chExt cx="2971800" cy="11430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886200" y="3333750"/>
              <a:ext cx="29718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858000" y="2190750"/>
              <a:ext cx="0" cy="1143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800600" y="2190750"/>
              <a:ext cx="2057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flipH="1" flipV="1">
            <a:off x="2133600" y="2549060"/>
            <a:ext cx="797696" cy="784689"/>
            <a:chOff x="4800599" y="2190750"/>
            <a:chExt cx="2057401" cy="1143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800599" y="3333750"/>
              <a:ext cx="20573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858000" y="2190750"/>
              <a:ext cx="0" cy="1143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4800600" y="2190750"/>
              <a:ext cx="2057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51720" y="4779318"/>
            <a:ext cx="4995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https://www.programiz.com/javascript/function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3200" b="1" dirty="0" smtClean="0">
                <a:solidFill>
                  <a:srgbClr val="0070C0"/>
                </a:solidFill>
              </a:rPr>
              <a:t> Parameters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574" y="120015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parameter is a </a:t>
            </a:r>
            <a:r>
              <a:rPr lang="en-US" b="1" dirty="0" smtClean="0">
                <a:solidFill>
                  <a:srgbClr val="0070C0"/>
                </a:solidFill>
              </a:rPr>
              <a:t>value</a:t>
            </a:r>
            <a:r>
              <a:rPr lang="en-US" dirty="0" smtClean="0"/>
              <a:t> that is passed when </a:t>
            </a:r>
            <a:r>
              <a:rPr lang="en-US" b="1" dirty="0" smtClean="0"/>
              <a:t>declaring a function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3574" y="1800582"/>
            <a:ext cx="3810856" cy="2523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function </a:t>
            </a:r>
            <a:r>
              <a:rPr lang="en-US" dirty="0">
                <a:solidFill>
                  <a:srgbClr val="0070C0"/>
                </a:solidFill>
              </a:rPr>
              <a:t>greet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(name)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.log(</a:t>
            </a:r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smtClean="0">
                <a:solidFill>
                  <a:srgbClr val="00B050"/>
                </a:solidFill>
              </a:rPr>
              <a:t>Hello ”,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name);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greet</a:t>
            </a:r>
            <a:r>
              <a:rPr lang="en-US" dirty="0" smtClean="0">
                <a:solidFill>
                  <a:srgbClr val="0070C0"/>
                </a:solidFill>
              </a:rPr>
              <a:t>( </a:t>
            </a:r>
            <a:r>
              <a:rPr lang="en-US" dirty="0" smtClean="0">
                <a:solidFill>
                  <a:srgbClr val="00B050"/>
                </a:solidFill>
              </a:rPr>
              <a:t>“</a:t>
            </a:r>
            <a:r>
              <a:rPr lang="en-US" dirty="0" err="1" smtClean="0">
                <a:solidFill>
                  <a:srgbClr val="00B050"/>
                </a:solidFill>
              </a:rPr>
              <a:t>Ananta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Jalil</a:t>
            </a:r>
            <a:r>
              <a:rPr lang="en-US" dirty="0" smtClean="0">
                <a:solidFill>
                  <a:srgbClr val="00B050"/>
                </a:solidFill>
              </a:rPr>
              <a:t>” </a:t>
            </a:r>
            <a:r>
              <a:rPr lang="en-US" dirty="0" smtClean="0">
                <a:solidFill>
                  <a:srgbClr val="0070C0"/>
                </a:solidFill>
              </a:rPr>
              <a:t>);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 code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8200" y="1800582"/>
            <a:ext cx="3810856" cy="25237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function </a:t>
            </a:r>
            <a:r>
              <a:rPr lang="en-US" dirty="0" smtClean="0">
                <a:solidFill>
                  <a:srgbClr val="0070C0"/>
                </a:solidFill>
              </a:rPr>
              <a:t>sum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(num1, num2)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.log(num1+num2);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sum ( </a:t>
            </a:r>
            <a:r>
              <a:rPr lang="en-US" dirty="0" smtClean="0">
                <a:solidFill>
                  <a:srgbClr val="00B050"/>
                </a:solidFill>
              </a:rPr>
              <a:t>5, 7 </a:t>
            </a:r>
            <a:r>
              <a:rPr lang="en-US" dirty="0" smtClean="0">
                <a:solidFill>
                  <a:srgbClr val="0070C0"/>
                </a:solidFill>
              </a:rPr>
              <a:t>);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 code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3200" b="1" dirty="0" smtClean="0">
                <a:solidFill>
                  <a:srgbClr val="0070C0"/>
                </a:solidFill>
              </a:rPr>
              <a:t> Return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123950"/>
            <a:ext cx="749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return</a:t>
            </a:r>
            <a:r>
              <a:rPr lang="en-US" dirty="0" smtClean="0"/>
              <a:t> statement can be used to return the value to a function call. 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return</a:t>
            </a:r>
            <a:r>
              <a:rPr lang="en-US" dirty="0" smtClean="0"/>
              <a:t> statement denotes that function has ended.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75217" y="1885950"/>
            <a:ext cx="3810856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function </a:t>
            </a:r>
            <a:r>
              <a:rPr lang="en-US" dirty="0" smtClean="0">
                <a:solidFill>
                  <a:srgbClr val="0070C0"/>
                </a:solidFill>
              </a:rPr>
              <a:t>sum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(num1, num2)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  (num1+num2);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sum ( </a:t>
            </a:r>
            <a:r>
              <a:rPr lang="en-US" dirty="0" smtClean="0">
                <a:solidFill>
                  <a:srgbClr val="00B050"/>
                </a:solidFill>
              </a:rPr>
              <a:t>5, 7 </a:t>
            </a:r>
            <a:r>
              <a:rPr lang="en-US" dirty="0" smtClean="0">
                <a:solidFill>
                  <a:srgbClr val="0070C0"/>
                </a:solidFill>
              </a:rPr>
              <a:t>);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 code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4652" y="2495550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</a:rPr>
              <a:t>return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0" y="3277625"/>
            <a:ext cx="2971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</a:t>
            </a:r>
            <a:r>
              <a:rPr lang="en-US" dirty="0" smtClean="0">
                <a:solidFill>
                  <a:srgbClr val="7030A0"/>
                </a:solidFill>
              </a:rPr>
              <a:t>( </a:t>
            </a:r>
            <a:r>
              <a:rPr lang="en-US" dirty="0" smtClean="0">
                <a:solidFill>
                  <a:srgbClr val="0070C0"/>
                </a:solidFill>
              </a:rPr>
              <a:t>sum</a:t>
            </a:r>
            <a:r>
              <a:rPr lang="en-US" dirty="0" smtClean="0">
                <a:solidFill>
                  <a:srgbClr val="7030A0"/>
                </a:solidFill>
              </a:rPr>
              <a:t>( </a:t>
            </a:r>
            <a:r>
              <a:rPr lang="en-US" dirty="0" smtClean="0">
                <a:solidFill>
                  <a:srgbClr val="002060"/>
                </a:solidFill>
              </a:rPr>
              <a:t>5, 7</a:t>
            </a:r>
            <a:r>
              <a:rPr lang="en-US" dirty="0" smtClean="0">
                <a:solidFill>
                  <a:srgbClr val="7030A0"/>
                </a:solidFill>
              </a:rPr>
              <a:t>) );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5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</a:t>
            </a:r>
            <a:r>
              <a:rPr lang="en-US" sz="3200" b="1" dirty="0" smtClean="0">
                <a:solidFill>
                  <a:srgbClr val="0070C0"/>
                </a:solidFill>
              </a:rPr>
              <a:t>functions?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76350"/>
            <a:ext cx="2958758" cy="2891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162" y="1688172"/>
            <a:ext cx="4639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You can </a:t>
            </a:r>
            <a:r>
              <a:rPr lang="en-US" b="1" dirty="0" smtClean="0"/>
              <a:t>reuse code</a:t>
            </a:r>
            <a:r>
              <a:rPr lang="en-US" dirty="0" smtClean="0"/>
              <a:t>: Define the code once, and use it many times.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You can use the same code </a:t>
            </a:r>
            <a:r>
              <a:rPr lang="en-US" b="1" dirty="0" smtClean="0"/>
              <a:t>many times </a:t>
            </a:r>
            <a:r>
              <a:rPr lang="en-US" dirty="0" smtClean="0"/>
              <a:t>with different arguments, to produce different results.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7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1051</Words>
  <Application>Microsoft Office PowerPoint</Application>
  <PresentationFormat>On-screen Show (16:9)</PresentationFormat>
  <Paragraphs>244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Fahim</dc:creator>
  <cp:lastModifiedBy>Fahim</cp:lastModifiedBy>
  <cp:revision>56</cp:revision>
  <dcterms:created xsi:type="dcterms:W3CDTF">2006-08-16T00:00:00Z</dcterms:created>
  <dcterms:modified xsi:type="dcterms:W3CDTF">2022-08-05T14:27:55Z</dcterms:modified>
</cp:coreProperties>
</file>